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e3a6309cc6_3_34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e3a6309cc6_3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3"/>
          <p:cNvCxnSpPr>
            <a:stCxn id="64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5" name="Google Shape;6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66" name="Google Shape;6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1" name="Google Shape;7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5" name="Google Shape;75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6" name="Google Shape;76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" name="Google Shape;79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0" name="Google Shape;8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4" name="Google Shape;84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5" name="Google Shape;85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88" name="Google Shape;8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9" name="Google Shape;89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0" name="Google Shape;90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1" name="Google Shape;91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4" name="Google Shape;94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5" name="Google Shape;95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8" name="Google Shape;98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99" name="Google Shape;99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3" name="Google Shape;103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4" name="Google Shape;10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4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" name="Google Shape;10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0" name="Google Shape;11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1" name="Google Shape;11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2" name="Google Shape;112;p4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4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" name="Google Shape;11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16" name="Google Shape;11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1" name="Google Shape;12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45" name="Google Shape;14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46" name="Google Shape;14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50" name="Google Shape;15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1" name="Google Shape;15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55" name="Google Shape;15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6" name="Google Shape;15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7" name="Google Shape;15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8" name="Google Shape;15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9" name="Google Shape;15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0" name="Google Shape;16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8" name="Google Shape;168;p7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7"/>
          <p:cNvCxnSpPr>
            <a:stCxn id="170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1" name="Google Shape;171;p7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170" name="Google Shape;170;p7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75" name="Google Shape;175;p7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176" name="Google Shape;176;p7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0" name="Google Shape;180;p7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1" name="Google Shape;181;p7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182" name="Google Shape;182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7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5" name="Google Shape;185;p7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186" name="Google Shape;186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7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9" name="Google Shape;189;p7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190" name="Google Shape;190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7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193" name="Google Shape;193;p7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7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7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99" name="Google Shape;199;p7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00" name="Google Shape;200;p7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3" name="Google Shape;203;p8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04" name="Google Shape;204;p8"/>
          <p:cNvGrpSpPr/>
          <p:nvPr/>
        </p:nvGrpSpPr>
        <p:grpSpPr>
          <a:xfrm>
            <a:off x="95351" y="935309"/>
            <a:ext cx="7581691" cy="5901"/>
            <a:chOff x="1890075" y="5241175"/>
            <a:chExt cx="4240556" cy="257700"/>
          </a:xfrm>
        </p:grpSpPr>
        <p:sp>
          <p:nvSpPr>
            <p:cNvPr id="205" name="Google Shape;205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8" name="Google Shape;208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09" name="Google Shape;209;p8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210" name="Google Shape;210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4" name="Google Shape;214;p8"/>
          <p:cNvSpPr/>
          <p:nvPr/>
        </p:nvSpPr>
        <p:spPr>
          <a:xfrm>
            <a:off x="432000" y="10909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5" name="Google Shape;215;p8"/>
          <p:cNvSpPr/>
          <p:nvPr/>
        </p:nvSpPr>
        <p:spPr>
          <a:xfrm>
            <a:off x="432000" y="26962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Approach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6" name="Google Shape;216;p8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7" name="Google Shape;217;p8"/>
          <p:cNvSpPr/>
          <p:nvPr/>
        </p:nvSpPr>
        <p:spPr>
          <a:xfrm>
            <a:off x="432000" y="7870295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18" name="Google Shape;218;p8"/>
          <p:cNvGrpSpPr/>
          <p:nvPr/>
        </p:nvGrpSpPr>
        <p:grpSpPr>
          <a:xfrm>
            <a:off x="95351" y="7743159"/>
            <a:ext cx="7581691" cy="5901"/>
            <a:chOff x="1890075" y="5241175"/>
            <a:chExt cx="4240556" cy="257700"/>
          </a:xfrm>
        </p:grpSpPr>
        <p:sp>
          <p:nvSpPr>
            <p:cNvPr id="219" name="Google Shape;219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0" name="Google Shape;220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1" name="Google Shape;221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2" name="Google Shape;222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9"/>
          <p:cNvSpPr txBox="1"/>
          <p:nvPr/>
        </p:nvSpPr>
        <p:spPr>
          <a:xfrm>
            <a:off x="354075" y="4961525"/>
            <a:ext cx="7073700" cy="15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classification model effectively identifies customer risk levels, particularly for 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P2, P3, and P4 categories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, helping the financial institute make informed lending decisions.</a:t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However, in rare cases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(4 out of 100 times)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, the model may 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misclassify P1 (highest-priority) customers as P3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, which could lead to missed opportunities to lend to highly creditworthy individuals.</a:t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credit score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highly contributes to classification into classes followed by customer 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credit age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, number of 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standard payment in last 12 months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and in credit life, 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credit inquiries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in last 3 months, and many more. </a:t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8" name="Google Shape;228;p9"/>
          <p:cNvSpPr txBox="1"/>
          <p:nvPr/>
        </p:nvSpPr>
        <p:spPr>
          <a:xfrm>
            <a:off x="344550" y="2993875"/>
            <a:ext cx="70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problem is addressed by leveraging customer data from the 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financial 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lending 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institute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like bank, and CIBIL, categorizing customers into four classes (P1 to P4 flag) based on their credit risk. 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P1 represents the highest-priority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, 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lowest-risk customers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, followed by P2 and P3, with P4 being the highest-risk, lowest-priority group.</a:t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To address this, relevant financial and behavioral indicators associated with priority flag were selected, and a machine learning based classification model is implemented for credit risk assessment. Once the customer is classified, based on the 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risk appetite 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classes can be selected for loan approval and money lending proposal.</a:t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29" name="Google Shape;229;p9"/>
          <p:cNvGrpSpPr/>
          <p:nvPr/>
        </p:nvGrpSpPr>
        <p:grpSpPr>
          <a:xfrm>
            <a:off x="188700" y="208275"/>
            <a:ext cx="5190000" cy="771300"/>
            <a:chOff x="188700" y="208275"/>
            <a:chExt cx="5190000" cy="771300"/>
          </a:xfrm>
        </p:grpSpPr>
        <p:sp>
          <p:nvSpPr>
            <p:cNvPr id="230" name="Google Shape;230;p9"/>
            <p:cNvSpPr txBox="1"/>
            <p:nvPr/>
          </p:nvSpPr>
          <p:spPr>
            <a:xfrm>
              <a:off x="188700" y="20827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Credit Risk </a:t>
              </a: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Assessment</a:t>
              </a: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 Project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1" name="Google Shape;231;p9"/>
            <p:cNvSpPr txBox="1"/>
            <p:nvPr/>
          </p:nvSpPr>
          <p:spPr>
            <a:xfrm>
              <a:off x="341100" y="579025"/>
              <a:ext cx="25125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by Shashank Garewal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32" name="Google Shape;232;p9"/>
          <p:cNvSpPr txBox="1"/>
          <p:nvPr/>
        </p:nvSpPr>
        <p:spPr>
          <a:xfrm>
            <a:off x="340800" y="1360025"/>
            <a:ext cx="70872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Financial Institute 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faces challenge in identifying which customers or companies should receive loans. The current lending strategy had limitations in assessing credit risk accurately. The financial institute need a more scientific approach to evaluate loan applicants and predict their likelihood of defaulting.</a:t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goal is to 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reduce non-performing assets (NPA)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and improve loan approval decisions, making the process more data-driven and efficient.</a:t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3" name="Google Shape;233;p9"/>
          <p:cNvSpPr txBox="1"/>
          <p:nvPr/>
        </p:nvSpPr>
        <p:spPr>
          <a:xfrm>
            <a:off x="340800" y="8145600"/>
            <a:ext cx="6938400" cy="10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Based on updated data 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occurring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organically over time (new lendings, repayment, etc) or through feedback from 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financial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institute, the m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odel should be retrained. </a:t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Identify more attributes that may contribute to classification and increase scale of data.</a:t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Refining the machine learning model of P1 P3 classification. </a:t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34" name="Google Shape;234;p9"/>
          <p:cNvPicPr preferRelativeResize="0"/>
          <p:nvPr/>
        </p:nvPicPr>
        <p:blipFill rotWithShape="1">
          <a:blip r:embed="rId3">
            <a:alphaModFix/>
          </a:blip>
          <a:srcRect b="0" l="2968" r="1883" t="2752"/>
          <a:stretch/>
        </p:blipFill>
        <p:spPr>
          <a:xfrm>
            <a:off x="5856150" y="6532638"/>
            <a:ext cx="1349300" cy="11112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9"/>
          <p:cNvSpPr txBox="1"/>
          <p:nvPr/>
        </p:nvSpPr>
        <p:spPr>
          <a:xfrm>
            <a:off x="354075" y="6559375"/>
            <a:ext cx="5496000" cy="10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</a:t>
            </a:r>
            <a:r>
              <a:rPr b="1"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demographic data</a:t>
            </a: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like education, income, and time at current company also shows </a:t>
            </a:r>
            <a:b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contribution with classification into classes.</a:t>
            </a:r>
            <a:endParaRPr sz="10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Despite minor misclassifications, the model significantly improves the institute’s ability to </a:t>
            </a:r>
            <a:b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10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assess credit risk, reducing potential losses and making loan approvals more efficient. 🚀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